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6" r:id="rId5"/>
    <p:sldId id="312" r:id="rId6"/>
    <p:sldId id="267" r:id="rId7"/>
    <p:sldId id="307" r:id="rId8"/>
    <p:sldId id="269" r:id="rId9"/>
    <p:sldId id="271" r:id="rId10"/>
    <p:sldId id="313" r:id="rId11"/>
    <p:sldId id="259" r:id="rId12"/>
    <p:sldId id="279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0FC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91823-C1DB-4500-8622-227A387B6A69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DEDC3-0E69-4276-9B72-D6D12ACF4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0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EDC3-0E69-4276-9B72-D6D12ACF48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067B-E40D-2C31-FBAD-B10F17D3E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E9C48-2F29-2319-F7FF-6A32A6815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BABA-AD5F-FB9C-3DCB-06356E9F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B0FD1-CA10-7AC4-6746-F21F42C2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536BE-9B5A-21C0-57C2-153F6F00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D362-8C67-9205-CC5F-83350CE4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6EE0D-4D5C-7165-71BF-668D7543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9FA40-291E-81A9-D9B6-21755973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1B2D8-5AE0-EF89-703E-AA83345B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ECCC2-A219-7560-F6B0-E8B816B7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7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CFE5D-B85A-0D96-755F-7481D53EE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8D15-C27E-91E2-B0BE-F3BFB425D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E6C4-62D2-36B3-5352-54BE7C86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A3A4-8B03-2969-C06A-75D6F111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EF800-2AB6-AA35-0DCC-8BAAB56C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2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EDE7-3239-7A5A-8768-8B22D99D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44BA-9B38-D4C8-22DB-A178BBABA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307F3-7713-BB55-C66B-D5BA4E66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2C49E-F127-BC57-EBA1-7D62A5D1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15F16-A02B-73BD-2753-8C011E70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9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81BC-EE4D-2AD7-0B99-B1AFDDD5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E2BC4-A9F3-37D1-0306-E15891D24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21E6B-9EF4-6CF4-E73A-9285F935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83F9-D395-671F-C2C0-F3F601B2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03F5F-923C-547D-DDDF-9160E5F2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7406-C097-09A8-8607-66D68110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4CF9-D265-7AAB-51AC-B22D62CD9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ECD4E-5F61-EC46-B5FC-325812FD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CFD91-0117-F176-982C-F6B370AB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2E0CA-3B61-586B-0A0C-6E0E068A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CCAC6-18E7-8DC7-4809-5875626D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CD99-57AE-60A2-13C8-FB4BAC69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6BE2-37CE-3212-4B6B-185AB92AB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A8C92-9939-CA03-68C3-3352B043A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F6A62-A4F0-45DC-69D9-AA426942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5DF64-F5BC-B86B-FEA0-B1E4AA997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7BB6C-564B-AC9E-8091-B504DF13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A15E7-62B2-B8A4-9536-219A4D63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FFFC2-3629-FDEE-3B16-EBC9233A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D26-F061-E819-D3BA-4A1DA30A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7EC13-6B79-EF95-0789-ADD05996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E5584-639F-36E2-A41B-3ED28BEE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D736F-1BEA-C39C-C2EA-19B4B2BE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7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16105-5E38-8A2C-4FF1-17E4AC9C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1A2D-5CC5-0F30-DB12-2311BB77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B77F3-2BF2-47E8-24E1-F78A8B0F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D697-CD23-377D-5D4C-8A513134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76165-B162-37D1-68C0-44AE966C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C7268-5462-BD9C-AE70-A0281EC4A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68C82-1544-F69F-11D2-5E951D25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2EB23-65E6-7706-3E72-2F3D9E14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44705-7DAF-D21E-EA91-33E450FA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4995-13DC-7874-0336-18751C8BC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4B294-576A-3081-99EB-9777D8F74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406A-354E-2965-94C9-4AD396656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1A1E0-C7BD-C680-7DD9-7BA7640A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384C4-76F9-E924-20F1-6F044097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52574-67E5-5CF9-E92F-2CC3288C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9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C0427-6575-609D-D37E-9132ABF9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21E43-BFF3-4479-15EB-FCF95B58B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F86D6-37E4-E652-58A0-D5E6300B0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EDD66-2FB4-4F49-BFF4-E5AA8ED6901C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C7A0C-74B4-8C71-2E89-A8C29C6F2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22AA1-E68E-ECAE-56D4-355020172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C6B5-2914-4663-8210-5B00DB3945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AB153-93C8-4E5D-89A1-AD68F016D2B0}"/>
              </a:ext>
            </a:extLst>
          </p:cNvPr>
          <p:cNvSpPr/>
          <p:nvPr userDrawn="1"/>
        </p:nvSpPr>
        <p:spPr>
          <a:xfrm>
            <a:off x="0" y="6403975"/>
            <a:ext cx="12192000" cy="501650"/>
          </a:xfrm>
          <a:prstGeom prst="rect">
            <a:avLst/>
          </a:prstGeom>
          <a:solidFill>
            <a:srgbClr val="1A9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700094C3-FCCE-2DC3-55F5-16DFE290A72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87" y="0"/>
            <a:ext cx="1419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F6D6-D70D-380E-FA7C-A7E338B9C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4869"/>
            <a:ext cx="9144000" cy="2387600"/>
          </a:xfrm>
        </p:spPr>
        <p:txBody>
          <a:bodyPr/>
          <a:lstStyle/>
          <a:p>
            <a:r>
              <a:rPr lang="en-US" dirty="0"/>
              <a:t>Welcome Back!</a:t>
            </a:r>
          </a:p>
        </p:txBody>
      </p:sp>
    </p:spTree>
    <p:extLst>
      <p:ext uri="{BB962C8B-B14F-4D97-AF65-F5344CB8AC3E}">
        <p14:creationId xmlns:p14="http://schemas.microsoft.com/office/powerpoint/2010/main" val="390433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0336" y="497306"/>
            <a:ext cx="95691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vector&lt;bool&gt; </a:t>
            </a:r>
            <a:r>
              <a:rPr lang="en-US" sz="1000" dirty="0" err="1"/>
              <a:t>boolVec</a:t>
            </a:r>
            <a:r>
              <a:rPr lang="en-US" sz="1000" dirty="0"/>
              <a:t> = {true, false, true};</a:t>
            </a:r>
          </a:p>
          <a:p>
            <a:r>
              <a:rPr lang="en-US" sz="1000" dirty="0"/>
              <a:t>    cout &lt;&lt; "Size: " &lt;&lt; </a:t>
            </a:r>
            <a:r>
              <a:rPr lang="en-US" sz="1000" dirty="0" err="1"/>
              <a:t>boolVec.size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cout &lt;&lt; "Max Size: " &lt;&lt; </a:t>
            </a:r>
            <a:r>
              <a:rPr lang="en-US" sz="1000" dirty="0" err="1"/>
              <a:t>boolVec.max_size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cout &lt;&lt; "First Element: " &lt;&lt; </a:t>
            </a:r>
            <a:r>
              <a:rPr lang="en-US" sz="1000" dirty="0" err="1"/>
              <a:t>boolVec.front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cout &lt;&lt; "Last Element: " &lt;&lt; </a:t>
            </a:r>
            <a:r>
              <a:rPr lang="en-US" sz="1000" dirty="0" err="1"/>
              <a:t>boolVec.back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boolVec.push_back</a:t>
            </a:r>
            <a:r>
              <a:rPr lang="en-US" sz="1000" dirty="0"/>
              <a:t>(false);</a:t>
            </a:r>
          </a:p>
          <a:p>
            <a:r>
              <a:rPr lang="en-US" sz="1000" dirty="0"/>
              <a:t>    cout &lt;&lt; "After Pushing Back, Size: " &lt;&lt; </a:t>
            </a:r>
            <a:r>
              <a:rPr lang="en-US" sz="1000" dirty="0" err="1"/>
              <a:t>boolVec.size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boolVec.pop_back</a:t>
            </a:r>
            <a:r>
              <a:rPr lang="en-US" sz="1000" dirty="0"/>
              <a:t>();</a:t>
            </a:r>
          </a:p>
          <a:p>
            <a:r>
              <a:rPr lang="en-US" sz="1000" dirty="0"/>
              <a:t>    cout &lt;&lt; "After Popping Back, Size: " &lt;&lt; </a:t>
            </a:r>
            <a:r>
              <a:rPr lang="en-US" sz="1000" dirty="0" err="1"/>
              <a:t>boolVec.size</a:t>
            </a:r>
            <a:r>
              <a:rPr lang="en-US" sz="1000" dirty="0"/>
              <a:t>() &lt;&lt; endl;</a:t>
            </a:r>
          </a:p>
          <a:p>
            <a:r>
              <a:rPr lang="en-US" sz="1000" dirty="0"/>
              <a:t>    vector&lt;</a:t>
            </a:r>
            <a:r>
              <a:rPr lang="en-US" sz="1000" dirty="0" err="1"/>
              <a:t>int</a:t>
            </a:r>
            <a:r>
              <a:rPr lang="en-US" sz="1000" dirty="0"/>
              <a:t>&gt; </a:t>
            </a:r>
            <a:r>
              <a:rPr lang="en-US" sz="1000" dirty="0" err="1"/>
              <a:t>vec</a:t>
            </a:r>
            <a:r>
              <a:rPr lang="en-US" sz="1000" dirty="0"/>
              <a:t> = {1, 2, 3, 4, 5};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vec.resize</a:t>
            </a:r>
            <a:r>
              <a:rPr lang="en-US" sz="1000" dirty="0"/>
              <a:t>(8, 10);</a:t>
            </a:r>
          </a:p>
          <a:p>
            <a:endParaRPr lang="en-US" sz="1000" dirty="0"/>
          </a:p>
          <a:p>
            <a:r>
              <a:rPr lang="en-US" sz="1000" dirty="0"/>
              <a:t>    cout &lt;&lt; "Resized vector with default value:" &lt;&lt;endl;</a:t>
            </a:r>
          </a:p>
          <a:p>
            <a:r>
              <a:rPr lang="en-US" sz="1000" dirty="0"/>
              <a:t>    for 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num</a:t>
            </a:r>
            <a:r>
              <a:rPr lang="en-US" sz="1000" dirty="0"/>
              <a:t> : </a:t>
            </a:r>
            <a:r>
              <a:rPr lang="en-US" sz="1000" dirty="0" err="1"/>
              <a:t>vec</a:t>
            </a:r>
            <a:r>
              <a:rPr lang="en-US" sz="1000" dirty="0"/>
              <a:t>) {</a:t>
            </a:r>
          </a:p>
          <a:p>
            <a:r>
              <a:rPr lang="en-US" sz="1000" dirty="0"/>
              <a:t>    cout &lt;&lt; </a:t>
            </a:r>
            <a:r>
              <a:rPr lang="en-US" sz="1000" dirty="0" err="1"/>
              <a:t>num</a:t>
            </a:r>
            <a:r>
              <a:rPr lang="en-US" sz="1000" dirty="0"/>
              <a:t> &lt;&lt; " ";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    cout &lt;&lt;endl;</a:t>
            </a:r>
          </a:p>
          <a:p>
            <a:r>
              <a:rPr lang="en-US" sz="1000" dirty="0"/>
              <a:t>    </a:t>
            </a:r>
            <a:r>
              <a:rPr lang="en-US" sz="1000" dirty="0" err="1"/>
              <a:t>vec.resize</a:t>
            </a:r>
            <a:r>
              <a:rPr lang="en-US" sz="1000" dirty="0"/>
              <a:t>(3);</a:t>
            </a:r>
          </a:p>
          <a:p>
            <a:r>
              <a:rPr lang="en-US" sz="1000" dirty="0"/>
              <a:t>    cout &lt;&lt; "Resized vector without default value:" &lt;&lt; endl;</a:t>
            </a:r>
          </a:p>
          <a:p>
            <a:r>
              <a:rPr lang="en-US" sz="1000" dirty="0"/>
              <a:t>    for 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num</a:t>
            </a:r>
            <a:r>
              <a:rPr lang="en-US" sz="1000" dirty="0"/>
              <a:t> : </a:t>
            </a:r>
            <a:r>
              <a:rPr lang="en-US" sz="1000" dirty="0" err="1"/>
              <a:t>vec</a:t>
            </a:r>
            <a:r>
              <a:rPr lang="en-US" sz="1000" dirty="0"/>
              <a:t>) {</a:t>
            </a:r>
          </a:p>
          <a:p>
            <a:r>
              <a:rPr lang="en-US" sz="1000" dirty="0"/>
              <a:t>    cout &lt;&lt; </a:t>
            </a:r>
            <a:r>
              <a:rPr lang="en-US" sz="1000" dirty="0" err="1"/>
              <a:t>num</a:t>
            </a:r>
            <a:r>
              <a:rPr lang="en-US" sz="1000" dirty="0"/>
              <a:t> &lt;&lt; " ";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    cout &lt;&lt;endl;</a:t>
            </a:r>
          </a:p>
          <a:p>
            <a:r>
              <a:rPr lang="en-US" sz="1000" dirty="0"/>
              <a:t>    vector&lt;</a:t>
            </a:r>
            <a:r>
              <a:rPr lang="en-US" sz="1000" dirty="0" err="1"/>
              <a:t>int</a:t>
            </a:r>
            <a:r>
              <a:rPr lang="en-US" sz="1000" dirty="0"/>
              <a:t>&gt; vec1 = {1, 8, 5};</a:t>
            </a:r>
          </a:p>
          <a:p>
            <a:r>
              <a:rPr lang="en-US" sz="1000" dirty="0"/>
              <a:t>    vector&lt;</a:t>
            </a:r>
            <a:r>
              <a:rPr lang="en-US" sz="1000" dirty="0" err="1"/>
              <a:t>int</a:t>
            </a:r>
            <a:r>
              <a:rPr lang="en-US" sz="1000" dirty="0"/>
              <a:t>&gt; vec2 = {4, 5, 6};</a:t>
            </a:r>
          </a:p>
          <a:p>
            <a:r>
              <a:rPr lang="en-US" sz="1000" dirty="0"/>
              <a:t>    vec1.swap(vec2);</a:t>
            </a:r>
          </a:p>
          <a:p>
            <a:r>
              <a:rPr lang="en-US" sz="1000" dirty="0"/>
              <a:t>    for 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num</a:t>
            </a:r>
            <a:r>
              <a:rPr lang="en-US" sz="1000" dirty="0"/>
              <a:t> : vec2) {</a:t>
            </a:r>
          </a:p>
          <a:p>
            <a:r>
              <a:rPr lang="en-US" sz="1000" dirty="0"/>
              <a:t>        cout &lt;&lt; </a:t>
            </a:r>
            <a:r>
              <a:rPr lang="en-US" sz="1000" dirty="0" err="1"/>
              <a:t>num</a:t>
            </a:r>
            <a:r>
              <a:rPr lang="en-US" sz="1000" dirty="0"/>
              <a:t> &lt;&lt; " ";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    vec2.assign({1, 2, 3});</a:t>
            </a:r>
          </a:p>
          <a:p>
            <a:r>
              <a:rPr lang="en-US" sz="1000" dirty="0"/>
              <a:t>    for (</a:t>
            </a:r>
            <a:r>
              <a:rPr lang="en-US" sz="1000" dirty="0" err="1"/>
              <a:t>int</a:t>
            </a:r>
            <a:r>
              <a:rPr lang="en-US" sz="1000" dirty="0"/>
              <a:t> </a:t>
            </a:r>
            <a:r>
              <a:rPr lang="en-US" sz="1000" dirty="0" err="1"/>
              <a:t>num</a:t>
            </a:r>
            <a:r>
              <a:rPr lang="en-US" sz="1000" dirty="0"/>
              <a:t> : vec2) {</a:t>
            </a:r>
          </a:p>
          <a:p>
            <a:r>
              <a:rPr lang="en-US" sz="1000" dirty="0"/>
              <a:t>        cout &lt;&lt; </a:t>
            </a:r>
            <a:r>
              <a:rPr lang="en-US" sz="1000" dirty="0" err="1"/>
              <a:t>num</a:t>
            </a:r>
            <a:r>
              <a:rPr lang="en-US" sz="1000" dirty="0"/>
              <a:t> &lt;&lt; " ";</a:t>
            </a:r>
          </a:p>
          <a:p>
            <a:r>
              <a:rPr lang="en-US" sz="1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5035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268D-3398-9807-0D42-04BD057D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STLs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8042-59CF-C859-1E76-34B3B39A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16" y="1373562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The C++ STL (Standard Template Library) is a powerful set of C++ template classes to provide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general-purpose classes and functions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with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templates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that implement many popular and commonly used algorithms and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data structures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like vectors, lists, queues, and stacks.</a:t>
            </a:r>
            <a:endParaRPr lang="en-US" dirty="0"/>
          </a:p>
        </p:txBody>
      </p:sp>
      <p:pic>
        <p:nvPicPr>
          <p:cNvPr id="2052" name="Picture 4" descr="C++ STL Containers- some questions on Types? - Stack Overflow">
            <a:extLst>
              <a:ext uri="{FF2B5EF4-FFF2-40B4-BE49-F238E27FC236}">
                <a16:creationId xmlns:a16="http://schemas.microsoft.com/office/drawing/2014/main" id="{3573B006-C6B3-72FF-CD94-BEF6779E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06" y="3114897"/>
            <a:ext cx="5851187" cy="29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echanical Parts">
            <a:extLst>
              <a:ext uri="{FF2B5EF4-FFF2-40B4-BE49-F238E27FC236}">
                <a16:creationId xmlns:a16="http://schemas.microsoft.com/office/drawing/2014/main" id="{426B1D6F-3A99-0039-8EC5-2CCCCB4D3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AD7C9-64F7-D988-8F2F-FBDD24F7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  <a:cs typeface="+mj-cs"/>
              </a:rPr>
              <a:t>Solving Time</a:t>
            </a:r>
          </a:p>
        </p:txBody>
      </p:sp>
    </p:spTree>
    <p:extLst>
      <p:ext uri="{BB962C8B-B14F-4D97-AF65-F5344CB8AC3E}">
        <p14:creationId xmlns:p14="http://schemas.microsoft.com/office/powerpoint/2010/main" val="29440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CEA3-0C43-97EA-E69C-DB6B0D35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6" y="2847387"/>
            <a:ext cx="1139558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 </a:t>
            </a:r>
            <a:r>
              <a:rPr lang="en-US" dirty="0" err="1"/>
              <a:t>yarab</a:t>
            </a:r>
            <a:r>
              <a:rPr lang="en-US" dirty="0"/>
              <a:t> </a:t>
            </a:r>
            <a:r>
              <a:rPr lang="en-US" dirty="0" err="1"/>
              <a:t>tdkholo</a:t>
            </a:r>
            <a:r>
              <a:rPr lang="en-US" dirty="0"/>
              <a:t> </a:t>
            </a:r>
            <a:r>
              <a:rPr lang="en-US" dirty="0" err="1"/>
              <a:t>elganna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✨ Sparkles Emoji on Apple iOS 10.3">
            <a:extLst>
              <a:ext uri="{FF2B5EF4-FFF2-40B4-BE49-F238E27FC236}">
                <a16:creationId xmlns:a16="http://schemas.microsoft.com/office/drawing/2014/main" id="{037EF242-36DC-0932-484B-93DF599E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60" y="1673939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oji Emoji Pray Thankyou Thanks - Praying Hands Emoji Png Transparent PNG  - 1024x1039 - Free Download on NicePNG">
            <a:extLst>
              <a:ext uri="{FF2B5EF4-FFF2-40B4-BE49-F238E27FC236}">
                <a16:creationId xmlns:a16="http://schemas.microsoft.com/office/drawing/2014/main" id="{2B83CE91-07AA-BAEC-7DF2-2218EE85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40" y="1673939"/>
            <a:ext cx="1556374" cy="16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263-15F7-1CAB-6307-C5CAC6AA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10FB-F063-0374-4B21-35448441D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STLs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Vectors </a:t>
            </a:r>
          </a:p>
        </p:txBody>
      </p:sp>
    </p:spTree>
    <p:extLst>
      <p:ext uri="{BB962C8B-B14F-4D97-AF65-F5344CB8AC3E}">
        <p14:creationId xmlns:p14="http://schemas.microsoft.com/office/powerpoint/2010/main" val="358679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E591-9B01-4D5B-981A-1366DC4C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27" y="541337"/>
            <a:ext cx="10515600" cy="1325563"/>
          </a:xfrm>
        </p:spPr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3A81-FFB3-477A-AB07-BA88BB2D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27" y="1429211"/>
            <a:ext cx="10515600" cy="4351338"/>
          </a:xfrm>
        </p:spPr>
        <p:txBody>
          <a:bodyPr/>
          <a:lstStyle/>
          <a:p>
            <a:r>
              <a:rPr lang="en-US" dirty="0"/>
              <a:t>We have assumed that our needed </a:t>
            </a:r>
            <a:r>
              <a:rPr lang="en-US" i="1" dirty="0"/>
              <a:t>capacity is 1000 </a:t>
            </a:r>
            <a:r>
              <a:rPr lang="en-US" dirty="0"/>
              <a:t>and stored info in an array of 1000. But now after expansion, </a:t>
            </a:r>
            <a:r>
              <a:rPr lang="en-US" dirty="0">
                <a:highlight>
                  <a:srgbClr val="FFFF00"/>
                </a:highlight>
              </a:rPr>
              <a:t>they need more space!  </a:t>
            </a:r>
          </a:p>
        </p:txBody>
      </p:sp>
      <p:pic>
        <p:nvPicPr>
          <p:cNvPr id="4098" name="Picture 2" descr="Hospital Icon Design Illustration, Hospital Icons, Hospital, Hospital Icon  PNG and Vector with Transparent Background for Free Download">
            <a:extLst>
              <a:ext uri="{FF2B5EF4-FFF2-40B4-BE49-F238E27FC236}">
                <a16:creationId xmlns:a16="http://schemas.microsoft.com/office/drawing/2014/main" id="{6D086E5B-7F58-4FC2-A2EF-258F13F6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572" y="2272862"/>
            <a:ext cx="4585138" cy="45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85377EC-15D6-4D04-A6FB-48EF26525F0A}"/>
              </a:ext>
            </a:extLst>
          </p:cNvPr>
          <p:cNvSpPr/>
          <p:nvPr/>
        </p:nvSpPr>
        <p:spPr>
          <a:xfrm>
            <a:off x="2690648" y="2564524"/>
            <a:ext cx="3405352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Solutions?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9A179E4-7BA0-472E-A56E-ADCFED2A84B8}"/>
              </a:ext>
            </a:extLst>
          </p:cNvPr>
          <p:cNvSpPr/>
          <p:nvPr/>
        </p:nvSpPr>
        <p:spPr>
          <a:xfrm>
            <a:off x="4130565" y="3546758"/>
            <a:ext cx="525517" cy="10510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D1CAB-532A-47FB-8AA4-6EDCC4671730}"/>
              </a:ext>
            </a:extLst>
          </p:cNvPr>
          <p:cNvSpPr txBox="1"/>
          <p:nvPr/>
        </p:nvSpPr>
        <p:spPr>
          <a:xfrm>
            <a:off x="2103671" y="4597792"/>
            <a:ext cx="4789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Create an array with a larger </a:t>
            </a:r>
          </a:p>
          <a:p>
            <a:pPr algn="ctr"/>
            <a:r>
              <a:rPr lang="en-US" sz="2400" dirty="0"/>
              <a:t>Space and copy the information to it 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AFF2DC7-6A51-4AAF-BCF8-449436BD6BF2}"/>
              </a:ext>
            </a:extLst>
          </p:cNvPr>
          <p:cNvSpPr/>
          <p:nvPr/>
        </p:nvSpPr>
        <p:spPr>
          <a:xfrm>
            <a:off x="-35185" y="5091926"/>
            <a:ext cx="2585545" cy="1807491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has time for this? 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98E3419-147B-41A9-83C5-E78F6FA465FC}"/>
              </a:ext>
            </a:extLst>
          </p:cNvPr>
          <p:cNvSpPr/>
          <p:nvPr/>
        </p:nvSpPr>
        <p:spPr>
          <a:xfrm>
            <a:off x="1480356" y="2333279"/>
            <a:ext cx="8607973" cy="377321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Vectors are built-in and already do this! </a:t>
            </a:r>
          </a:p>
        </p:txBody>
      </p:sp>
    </p:spTree>
    <p:extLst>
      <p:ext uri="{BB962C8B-B14F-4D97-AF65-F5344CB8AC3E}">
        <p14:creationId xmlns:p14="http://schemas.microsoft.com/office/powerpoint/2010/main" val="150129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30AB-FE6A-48B3-9715-688B6FDA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8A9A9-FF54-42C6-8E97-B345DBF86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euclid_circular_a"/>
              </a:rPr>
              <a:t>size of a vector can grow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euclid_circular_a"/>
              </a:rPr>
              <a:t>dynamically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AD3E9-C537-48B8-A54B-28B59245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910" y="365125"/>
            <a:ext cx="4055187" cy="984646"/>
          </a:xfrm>
          <a:prstGeom prst="rect">
            <a:avLst/>
          </a:prstGeom>
        </p:spPr>
      </p:pic>
      <p:sp>
        <p:nvSpPr>
          <p:cNvPr id="6" name="Equals 5">
            <a:extLst>
              <a:ext uri="{FF2B5EF4-FFF2-40B4-BE49-F238E27FC236}">
                <a16:creationId xmlns:a16="http://schemas.microsoft.com/office/drawing/2014/main" id="{294696AC-142F-48F3-BE65-B3C2FC56F2B4}"/>
              </a:ext>
            </a:extLst>
          </p:cNvPr>
          <p:cNvSpPr/>
          <p:nvPr/>
        </p:nvSpPr>
        <p:spPr>
          <a:xfrm>
            <a:off x="4372303" y="2459421"/>
            <a:ext cx="1166649" cy="73572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251DF-6B8F-433C-B67E-70635B3166C4}"/>
              </a:ext>
            </a:extLst>
          </p:cNvPr>
          <p:cNvSpPr txBox="1"/>
          <p:nvPr/>
        </p:nvSpPr>
        <p:spPr>
          <a:xfrm>
            <a:off x="6006138" y="2459421"/>
            <a:ext cx="54559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Grows at runtime, we can expand the size 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throughout the code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C28C4-907A-4738-A43C-907775CF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26" y="3860971"/>
            <a:ext cx="9395021" cy="17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4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263-15F7-1CAB-6307-C5CAC6AA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251" y="463979"/>
            <a:ext cx="4277497" cy="1325563"/>
          </a:xfrm>
        </p:spPr>
        <p:txBody>
          <a:bodyPr/>
          <a:lstStyle/>
          <a:p>
            <a:r>
              <a:rPr lang="en-US" dirty="0"/>
              <a:t>Vectors VS array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4" y="1949985"/>
            <a:ext cx="11021272" cy="3989496"/>
          </a:xfrm>
        </p:spPr>
      </p:pic>
    </p:spTree>
    <p:extLst>
      <p:ext uri="{BB962C8B-B14F-4D97-AF65-F5344CB8AC3E}">
        <p14:creationId xmlns:p14="http://schemas.microsoft.com/office/powerpoint/2010/main" val="74745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A925-D142-4D9B-AF74-8947F42A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</a:t>
            </a:r>
            <a:r>
              <a:rPr lang="en-US" dirty="0">
                <a:highlight>
                  <a:srgbClr val="FFFF00"/>
                </a:highlight>
              </a:rPr>
              <a:t>methods</a:t>
            </a:r>
            <a:r>
              <a:rPr lang="en-US" dirty="0"/>
              <a:t> in 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FAA5-6445-4CF8-894A-852C268A9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euclid_circular_a"/>
              </a:rPr>
              <a:t>Add elements</a:t>
            </a:r>
          </a:p>
          <a:p>
            <a:pPr marL="0" indent="0" algn="l">
              <a:buNone/>
            </a:pPr>
            <a:endParaRPr lang="en-US" b="0" i="0" dirty="0">
              <a:effectLst/>
              <a:latin typeface="euclid_circular_a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euclid_circular_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euclid_circular_a"/>
              </a:rPr>
              <a:t>Access elements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euclid_circular_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euclid_circular_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euclid_circular_a"/>
              </a:rPr>
              <a:t>Change elements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euclid_circular_a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euclid_circular_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euclid_circular_a"/>
              </a:rPr>
              <a:t>Remove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A9BF5-2CF7-48AC-AD89-94CD7A4F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59" y="1598723"/>
            <a:ext cx="62103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5A90D-5369-4590-B1BD-218A7BDB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07" y="2524920"/>
            <a:ext cx="6315075" cy="14097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AA80A7-6472-4C49-AD06-9F04B1AA9E4B}"/>
              </a:ext>
            </a:extLst>
          </p:cNvPr>
          <p:cNvSpPr/>
          <p:nvPr/>
        </p:nvSpPr>
        <p:spPr>
          <a:xfrm>
            <a:off x="9821259" y="3036778"/>
            <a:ext cx="2259724" cy="784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the difference?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011A3-5705-4BD9-B98E-437D6999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07" y="4002088"/>
            <a:ext cx="6276975" cy="12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843DE-00A4-4001-AE43-B6E425D96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2" t="58309" r="18972"/>
          <a:stretch/>
        </p:blipFill>
        <p:spPr>
          <a:xfrm>
            <a:off x="3944401" y="5283474"/>
            <a:ext cx="6315076" cy="16122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F235C-3E2F-460B-BC03-E29006032D96}"/>
              </a:ext>
            </a:extLst>
          </p:cNvPr>
          <p:cNvCxnSpPr>
            <a:cxnSpLocks/>
          </p:cNvCxnSpPr>
          <p:nvPr/>
        </p:nvCxnSpPr>
        <p:spPr>
          <a:xfrm>
            <a:off x="3610959" y="2518678"/>
            <a:ext cx="709908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889CFE-B703-468C-BF3D-1A52E34BE494}"/>
              </a:ext>
            </a:extLst>
          </p:cNvPr>
          <p:cNvCxnSpPr>
            <a:cxnSpLocks/>
          </p:cNvCxnSpPr>
          <p:nvPr/>
        </p:nvCxnSpPr>
        <p:spPr>
          <a:xfrm>
            <a:off x="3773870" y="3978112"/>
            <a:ext cx="709908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EB706C-37B8-48AB-A869-72DC4C3B9153}"/>
              </a:ext>
            </a:extLst>
          </p:cNvPr>
          <p:cNvCxnSpPr>
            <a:cxnSpLocks/>
          </p:cNvCxnSpPr>
          <p:nvPr/>
        </p:nvCxnSpPr>
        <p:spPr>
          <a:xfrm>
            <a:off x="4162752" y="5283474"/>
            <a:ext cx="709908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9B9DD-DFF4-C01C-0966-6812BE65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47" y="190145"/>
            <a:ext cx="6232639" cy="45809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A2BB6B-69E3-F5D7-2D9C-45340191B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846" y="4644746"/>
            <a:ext cx="6232637" cy="20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BEB2-8A22-483E-815D-7904B1F9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and reverse 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D75F-FB93-45EF-8E4F-A65ABC00E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751"/>
            <a:ext cx="10515600" cy="4351338"/>
          </a:xfrm>
        </p:spPr>
        <p:txBody>
          <a:bodyPr/>
          <a:lstStyle/>
          <a:p>
            <a:r>
              <a:rPr lang="en-US" dirty="0"/>
              <a:t>Sorting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626A-7D94-4121-ACF4-1A6FFEBA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06" y="3115899"/>
            <a:ext cx="7274388" cy="14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D0A3D7-EEE3-4453-A6C9-E5461713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4" y="2090935"/>
            <a:ext cx="4925995" cy="2255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0C590-80C9-409D-807C-32C0C4B4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91" y="3155239"/>
            <a:ext cx="5278583" cy="8071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859BE37-9DC2-4B59-9816-E4766E1A926D}"/>
              </a:ext>
            </a:extLst>
          </p:cNvPr>
          <p:cNvSpPr/>
          <p:nvPr/>
        </p:nvSpPr>
        <p:spPr>
          <a:xfrm>
            <a:off x="3878317" y="4795475"/>
            <a:ext cx="3993931" cy="807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196D-D10B-4428-A89D-F74E76C05E24}"/>
              </a:ext>
            </a:extLst>
          </p:cNvPr>
          <p:cNvSpPr txBox="1"/>
          <p:nvPr/>
        </p:nvSpPr>
        <p:spPr>
          <a:xfrm>
            <a:off x="1723696" y="3962401"/>
            <a:ext cx="5780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.</a:t>
            </a:r>
          </a:p>
          <a:p>
            <a:r>
              <a:rPr lang="en-US" sz="4400" b="1" dirty="0"/>
              <a:t>.</a:t>
            </a:r>
          </a:p>
          <a:p>
            <a:r>
              <a:rPr lang="en-US" sz="4400" b="1" dirty="0"/>
              <a:t>.</a:t>
            </a:r>
          </a:p>
          <a:p>
            <a:r>
              <a:rPr lang="en-US" sz="4400" b="1" dirty="0"/>
              <a:t>.</a:t>
            </a:r>
          </a:p>
          <a:p>
            <a:r>
              <a:rPr lang="en-US" sz="4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4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452</Words>
  <Application>Microsoft Office PowerPoint</Application>
  <PresentationFormat>Widescreen</PresentationFormat>
  <Paragraphs>73</Paragraphs>
  <Slides>13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Welcome Back!</vt:lpstr>
      <vt:lpstr>Our Agenda</vt:lpstr>
      <vt:lpstr>Vectors</vt:lpstr>
      <vt:lpstr>Vectors</vt:lpstr>
      <vt:lpstr>Vectors VS array</vt:lpstr>
      <vt:lpstr>Important methods in vector </vt:lpstr>
      <vt:lpstr>PowerPoint Presentation</vt:lpstr>
      <vt:lpstr>Sort and reverse vector </vt:lpstr>
      <vt:lpstr>PowerPoint Presentation</vt:lpstr>
      <vt:lpstr>PowerPoint Presentation</vt:lpstr>
      <vt:lpstr>What is STLs ? </vt:lpstr>
      <vt:lpstr>Solving Time</vt:lpstr>
      <vt:lpstr>Thank you for your time!  # yarab tdkholo elganna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Amr Barakat</dc:creator>
  <cp:lastModifiedBy>doaa.2019107@stemmenof.moe.edu.eg</cp:lastModifiedBy>
  <cp:revision>18</cp:revision>
  <dcterms:created xsi:type="dcterms:W3CDTF">2022-12-06T21:07:31Z</dcterms:created>
  <dcterms:modified xsi:type="dcterms:W3CDTF">2024-04-18T19:03:57Z</dcterms:modified>
</cp:coreProperties>
</file>